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handoutMasterIdLst>
    <p:handoutMasterId r:id="rId32"/>
  </p:handoutMasterIdLst>
  <p:sldIdLst>
    <p:sldId id="259" r:id="rId4"/>
    <p:sldId id="294" r:id="rId5"/>
    <p:sldId id="293" r:id="rId6"/>
    <p:sldId id="264" r:id="rId7"/>
    <p:sldId id="260" r:id="rId8"/>
    <p:sldId id="276" r:id="rId9"/>
    <p:sldId id="265" r:id="rId10"/>
    <p:sldId id="295" r:id="rId11"/>
    <p:sldId id="266" r:id="rId12"/>
    <p:sldId id="279" r:id="rId13"/>
    <p:sldId id="267" r:id="rId14"/>
    <p:sldId id="299" r:id="rId15"/>
    <p:sldId id="300" r:id="rId16"/>
    <p:sldId id="301" r:id="rId17"/>
    <p:sldId id="269" r:id="rId18"/>
    <p:sldId id="268" r:id="rId19"/>
    <p:sldId id="270" r:id="rId20"/>
    <p:sldId id="277" r:id="rId21"/>
    <p:sldId id="272" r:id="rId22"/>
    <p:sldId id="273" r:id="rId23"/>
    <p:sldId id="274" r:id="rId24"/>
    <p:sldId id="271" r:id="rId25"/>
    <p:sldId id="280" r:id="rId26"/>
    <p:sldId id="262" r:id="rId27"/>
    <p:sldId id="296" r:id="rId28"/>
    <p:sldId id="297" r:id="rId29"/>
    <p:sldId id="298" r:id="rId30"/>
    <p:sldId id="292" r:id="rId3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45D4B-6A8A-45A7-805D-24A3735B3F25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96A83-52F8-4121-8021-11B0A10B0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61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898FA-1E73-4898-8B7B-43C75AA5EF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B603B-4254-4D7A-91E9-2E41338B741D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74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AFF1A-DE03-4505-B186-81493E68217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7AEF68-BF74-4B52-ADFC-FDD738DC1FBC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6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E30FC-CA2B-48EB-9C21-84A51A7C22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58DBE9-5DD2-4D84-B315-3D1382313F29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726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97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374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436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167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523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080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559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17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D1C1F-76EF-46A3-99E0-CA4C793CC3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68BB53-A3DD-43E8-A103-BD06A76C4C9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079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0577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226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7562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0534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8281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053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8738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7104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3855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15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761F1-83ED-4C9B-97D7-57EC5AECC37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4A650E-7E24-4A31-931D-A8DC80E67829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3259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6800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7587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818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10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6BCD-A6C8-4FAD-94D0-2FAD58E19C6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726C8C-2DE5-4EBF-8959-50BA7DC5B02D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547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2A3AA-8151-4874-B9B1-9E92A24B871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5F3BCF-7495-4874-9E5D-5C70A42FD03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59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4AB2-6529-4C6B-8AAB-9A7EB03916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6E819-3E19-43D1-9A2F-020F81A1A49F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48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B04CF-9E37-4296-A4CD-50D96BEDEDF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B9F7E9-AA9C-402C-8E60-63F9F39AB694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9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8A43C-FAEA-42FB-A1E1-05BEC21350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5DF363-4D3D-412C-8BD6-F43D5B1F33C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12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2F57A-51C5-453C-9637-D5303DCF5D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D21F0B-53DB-4578-A6E7-A522C9F053AC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72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67008A-81D5-46E9-BED2-70D421F86EE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A5924E-AEEE-4590-8915-C305C964FB43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64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8B564-0D18-4150-9F7D-A0F034112DEB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14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62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" y="1812896"/>
            <a:ext cx="9204324" cy="2640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indent="450215" algn="ctr">
              <a:lnSpc>
                <a:spcPct val="115000"/>
              </a:lnSpc>
            </a:pPr>
            <a:r>
              <a:rPr lang="ru-RU" sz="4800" b="1" dirty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Лекция №</a:t>
            </a: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1</a:t>
            </a:r>
          </a:p>
          <a:p>
            <a:pPr lvl="0" indent="450215" algn="ctr">
              <a:lnSpc>
                <a:spcPct val="115000"/>
              </a:lnSpc>
            </a:pP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4800" b="1" dirty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Общие </a:t>
            </a: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понятия финансового </a:t>
            </a:r>
            <a:r>
              <a:rPr lang="ru-RU" sz="4800" b="1" dirty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законодательства»</a:t>
            </a:r>
            <a:endParaRPr lang="ru-RU" sz="4800" dirty="0">
              <a:solidFill>
                <a:srgbClr val="212745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27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1530" y="2468246"/>
            <a:ext cx="7886700" cy="1325563"/>
          </a:xfrm>
        </p:spPr>
        <p:txBody>
          <a:bodyPr>
            <a:noAutofit/>
          </a:bodyPr>
          <a:lstStyle/>
          <a:p>
            <a:pPr algn="just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23875" y="366623"/>
            <a:ext cx="809625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 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 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права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отрасли права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императивный (метод власти и подчинения) и выражается в государственно-властных предписаниях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участникам финансовых отношений со стороны других, выступающих от имени государства и наделенных в связи с этим соответствующими полномочиями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Такой метод свойственен и другим отраслям права, например, административному. Но в финансовом праве он имеет специфику в своем конкретном содержании, а также в круге органов, уполномоченных государством на властные действия.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93" y="6491377"/>
            <a:ext cx="9144793" cy="33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26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8475" y="2851150"/>
            <a:ext cx="8147050" cy="839789"/>
          </a:xfrm>
        </p:spPr>
        <p:txBody>
          <a:bodyPr>
            <a:normAutofit fontScale="90000"/>
          </a:bodyPr>
          <a:lstStyle/>
          <a:p>
            <a:pPr algn="just">
              <a:lnSpc>
                <a:spcPct val="100000"/>
              </a:lnSpc>
            </a:pPr>
            <a:r>
              <a:rPr lang="ru-RU" sz="53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3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финансового права</a:t>
            </a:r>
            <a:br>
              <a:rPr lang="ru-RU" sz="49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в области финансовой деятельности государства представительных органов перед исполнительными,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в соответствии с действующим бюджетным законодательством и нормами Конституции РФ исполнительные органы вносят на рассмотрение и утверждение в представительный орган власти проект федерального бюджета, а затем обеспечивают его исполнение.</a:t>
            </a:r>
            <a:b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Федерализм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компетенция Российской Федерации и субъектов РФ в области финансов четко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разграничена. Согласно Конституции РФ, Россия, будучи федерацией имеет три уровня органов власти, соответственно на каждом уровне принимается свой бюджет, взимаются свои налоги, обеспечивающие его доходами.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0111" y="1935459"/>
            <a:ext cx="8147050" cy="2653709"/>
          </a:xfrm>
        </p:spPr>
        <p:txBody>
          <a:bodyPr>
            <a:normAutofit fontScale="90000"/>
          </a:bodyPr>
          <a:lstStyle/>
          <a:p>
            <a:pPr indent="450215" algn="just">
              <a:spcAft>
                <a:spcPts val="0"/>
              </a:spcAft>
            </a:pPr>
            <a:r>
              <a:rPr lang="ru-RU" sz="53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3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единства финансовой политики и денежной сис­темы,</a:t>
            </a:r>
            <a:r>
              <a:rPr lang="ru-RU" sz="27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являющийся необходимым условием гарантированного Конституцией РФ единства экономического пространства в Российской Федерации, </a:t>
            </a:r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свободного перемещения </a:t>
            </a: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финансовых средств. Единство финансовой политики требует еди­ной денежной системы в стране (единая валюта, единый центр эмиссии и т.п</a:t>
            </a:r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.).</a:t>
            </a:r>
            <a:b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равноправия субъектов РФ в области финансовой деятельности</a:t>
            </a:r>
            <a:r>
              <a:rPr lang="ru-RU" sz="27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определяется Конституцией РФ, распростра­няющей федеральное финансовое законодательство на каждый из субъектов РФ в равной мере. Вне пределов ведения Россий­ской Федерации и совместного ведения каждый из субъектов РФ осуществляет собственное правовое регулирование финансовых отношений и самостоятельную финансовую деятель­ность, утверждает бюджет, устанавливает налоги и т.д.</a:t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59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0111" y="1771686"/>
            <a:ext cx="8147050" cy="2653709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самостоятельности финансовой деятельности органов местного самоуправления гарантирован Конституцией РФ.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Эти органы руководствуются в своей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деятельности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законодательством РФ и соответствующего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субъекта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РФ. Они самостоятельно утверждают и исполняют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местный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бюджет и используют внебюджетные целевые фонды, устанавливают местные налоги и сборы в соответствии с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федеральным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законодательством и законодательством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субъекта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РФ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социальной направленности финансовой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РФ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вытекает из положения Конституции РФ,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характеризующего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Российскую Федерацию как социальное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государство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политика которого направлена на создание условий, обеспечивающих достойную жизнь и свободное развитие человека. Это положение Конституции РФ должно учитываться при формировании и исполнении бюджетов всех уровней,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внебюджетных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государственных и муниципальных денежных фондов, в финансово-правовых нормах, регулирующих эти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процессы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в финансовой политике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400574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0111" y="1935459"/>
            <a:ext cx="8147050" cy="2653709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разделения законодательной (представительной) и исполнительной властей.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нем основано распределение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функций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финансовой деятельности. Конституция РФ, исходя из этого принципа, определяет полномочия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законодательных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(представительных) и исполнительных органов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Так, Государственная Дума РФ принимает федеральные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частности, законы по вопросам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бюджета, федеральных налогов и сборов, финансового, валютного, кредитного регулирования, денежной эмиссии. К полномочиям Правительства РФ относятся разработка и представление Государственной Думе проекта федерального бюджета и обеспечение его исполнения, проведение единой финансовой, кредитной и денежной политики. Аналогично распределяются функции на других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уровнях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законодательной (представительной) и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исполнительной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властей.</a:t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участия граждан Российской Федерации в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государства и органов местного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самоуправления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вытекает из положения Конституции РФ о праве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участвовать в управлении делами государства как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и через своих представителей. Это конституционное положение имеет прямое отношение к финансовой деятельности как составной части управления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делами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государства.</a:t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08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90" y="-12491"/>
            <a:ext cx="9169179" cy="688298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500" y="622300"/>
            <a:ext cx="8686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Законность</a:t>
            </a:r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— это весь процесс образования, распределения и использования фондов денежных средств; регулируется нормами финансового права</a:t>
            </a:r>
            <a:r>
              <a:rPr lang="ru-RU" sz="25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Плановость</a:t>
            </a:r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— вся финансовая деятельность государства построена на системе финансово-плановых актов (федеральный бюджет, бюджеты субъектов РФ, сметы бюджетных учреждений, балансы предприятий, балансы доходов и расходов населения и др</a:t>
            </a:r>
            <a:r>
              <a:rPr lang="ru-RU" sz="25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.);</a:t>
            </a:r>
          </a:p>
          <a:p>
            <a:pPr algn="just"/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Гласность</a:t>
            </a:r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— финансовая деятельность государства (например, проекты различных финансово-правовых актов) подлежит доведению до сведения физических и юридических лиц, в том числе и через средства </a:t>
            </a:r>
            <a:r>
              <a:rPr lang="ru-RU" sz="25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массовой информации.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5516" y="1243658"/>
            <a:ext cx="8712968" cy="39703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Финансово-правовая норма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определённое и охраняемое государственными органами (путём применения различных санкций к правонарушителям) строгое правило поведения в общественно-финансовых отношениях, образующихся при плановом образовании, распределении и использовании государственных/муниципальных финансовых фондов и доходов с закреплением юридических прав и обязанностей их участников.</a:t>
            </a:r>
          </a:p>
        </p:txBody>
      </p: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5300" y="152400"/>
            <a:ext cx="8229600" cy="6096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 финансово-правовых  норм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2400" y="1066800"/>
            <a:ext cx="4267200" cy="33909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Гипотеза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определяет условия действия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финансово-правовой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нормы, обычно имея сложную форму, включает ряд чётко обозначенных условий, при наличии которых дается право на совершение определённых действий в финансовой сфере государства и муниципальных органов.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62500" y="1123950"/>
            <a:ext cx="4267200" cy="34099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Диспозиция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определяет содержание самого этого правила поведения, то есть указывает на совершение конкретных действий в процессе формирования, распределения или использования финансовых муниципальных или </a:t>
            </a:r>
            <a:r>
              <a:rPr lang="ru-RU" sz="20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госресурсов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обозначает содержание прав и обязанностей сторон-участников финансовых отношений.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1475" y="4657731"/>
            <a:ext cx="8401050" cy="17621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Финансово правовые санкции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определяют последствия от нарушений правовой нормы, устанавливают виды и степень юридической (в этом случае финансово правовой) ответственности правонарушителей норм финансового права. Через санкции государством осуществляется принуждение к выполнению финансово правовых норм.</a:t>
            </a:r>
            <a:endParaRPr lang="ru-RU" sz="2000" dirty="0">
              <a:solidFill>
                <a:srgbClr val="002060"/>
              </a:solidFill>
            </a:endParaRPr>
          </a:p>
        </p:txBody>
      </p:sp>
      <p:cxnSp>
        <p:nvCxnSpPr>
          <p:cNvPr id="12" name="Прямая со стрелкой 11"/>
          <p:cNvCxnSpPr>
            <a:endCxn id="6" idx="0"/>
          </p:cNvCxnSpPr>
          <p:nvPr/>
        </p:nvCxnSpPr>
        <p:spPr>
          <a:xfrm>
            <a:off x="2286000" y="762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10" idx="0"/>
          </p:cNvCxnSpPr>
          <p:nvPr/>
        </p:nvCxnSpPr>
        <p:spPr>
          <a:xfrm>
            <a:off x="6896100" y="762000"/>
            <a:ext cx="0" cy="3619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9" idx="0"/>
          </p:cNvCxnSpPr>
          <p:nvPr/>
        </p:nvCxnSpPr>
        <p:spPr>
          <a:xfrm>
            <a:off x="4572000" y="762000"/>
            <a:ext cx="0" cy="389573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42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60323" y="195263"/>
            <a:ext cx="9144000" cy="6858000"/>
          </a:xfrm>
          <a:prstGeom prst="rect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14450" y="571500"/>
            <a:ext cx="6496050" cy="8953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Финансово-правовые нормы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2066925"/>
            <a:ext cx="2768600" cy="8191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содержанию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50026" y="2095500"/>
            <a:ext cx="2533650" cy="8191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времени действия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90874" y="2095500"/>
            <a:ext cx="3152776" cy="952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характеру воздействия  на участников отношений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5300" y="3390900"/>
            <a:ext cx="2533650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95300" y="4362450"/>
            <a:ext cx="2533650" cy="6286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Процессуальные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38538" y="3371850"/>
            <a:ext cx="2533650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Обязывающие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62350" y="4267200"/>
            <a:ext cx="2533650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Запрещающие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38538" y="5219700"/>
            <a:ext cx="2533650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Уполномочивающие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08773" y="3238500"/>
            <a:ext cx="2374903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708773" y="4114800"/>
            <a:ext cx="2374903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Временные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17500" y="2914650"/>
            <a:ext cx="0" cy="1762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endCxn id="10" idx="1"/>
          </p:cNvCxnSpPr>
          <p:nvPr/>
        </p:nvCxnSpPr>
        <p:spPr>
          <a:xfrm>
            <a:off x="317500" y="3752850"/>
            <a:ext cx="17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13" idx="1"/>
          </p:cNvCxnSpPr>
          <p:nvPr/>
        </p:nvCxnSpPr>
        <p:spPr>
          <a:xfrm>
            <a:off x="317500" y="4676775"/>
            <a:ext cx="17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371850" y="3048000"/>
            <a:ext cx="0" cy="2533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endCxn id="14" idx="1"/>
          </p:cNvCxnSpPr>
          <p:nvPr/>
        </p:nvCxnSpPr>
        <p:spPr>
          <a:xfrm>
            <a:off x="3371850" y="3733800"/>
            <a:ext cx="166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endCxn id="16" idx="1"/>
          </p:cNvCxnSpPr>
          <p:nvPr/>
        </p:nvCxnSpPr>
        <p:spPr>
          <a:xfrm>
            <a:off x="3371850" y="4629150"/>
            <a:ext cx="190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endCxn id="17" idx="1"/>
          </p:cNvCxnSpPr>
          <p:nvPr/>
        </p:nvCxnSpPr>
        <p:spPr>
          <a:xfrm>
            <a:off x="3371850" y="5581650"/>
            <a:ext cx="166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550026" y="2914650"/>
            <a:ext cx="0" cy="1609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endCxn id="15" idx="1"/>
          </p:cNvCxnSpPr>
          <p:nvPr/>
        </p:nvCxnSpPr>
        <p:spPr>
          <a:xfrm>
            <a:off x="6550026" y="3600450"/>
            <a:ext cx="158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6550026" y="4543425"/>
            <a:ext cx="158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1823244" y="1466850"/>
            <a:ext cx="0" cy="60007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4643437" y="1466850"/>
            <a:ext cx="0" cy="60007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7367589" y="1466850"/>
            <a:ext cx="0" cy="6286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53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-1270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50" y="923034"/>
            <a:ext cx="8826500" cy="403187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нормы, регулирующие финансовую деятельность государства, дифференцируются, группируются внутри отрасли финансового права в определенные правовые институты и подотрасли, взаимосвязь и взаимодействие которых и образуют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финансового права.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28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0347" y="571859"/>
            <a:ext cx="8683627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buClr>
                <a:srgbClr val="000000"/>
              </a:buClr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Вопросы</a:t>
            </a:r>
          </a:p>
          <a:p>
            <a:pPr algn="ctr">
              <a:lnSpc>
                <a:spcPct val="115000"/>
              </a:lnSpc>
              <a:buClr>
                <a:srgbClr val="000000"/>
              </a:buClr>
            </a:pPr>
            <a:endParaRPr lang="ru-RU" sz="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NewRomanPS-BoldMT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Финансы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и финансовая система.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Понятие финансового права, его предмет и метод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 Принципы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финансового права.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Понятие и виды финансово-правовых норм.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Система и источники финансового права.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Финансовые правоотношения, их особенности и виды.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Субъекты финансового права и защита их прав.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Связь финансового права с другими отраслями права.</a:t>
            </a:r>
          </a:p>
        </p:txBody>
      </p:sp>
    </p:spTree>
    <p:extLst>
      <p:ext uri="{BB962C8B-B14F-4D97-AF65-F5344CB8AC3E}">
        <p14:creationId xmlns:p14="http://schemas.microsoft.com/office/powerpoint/2010/main" val="107441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4500" y="143093"/>
            <a:ext cx="81153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Институты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взаимосвязанные и взаимообусловленные группы правовых норм, регулирующих однородные общественные отношения  определенной узкой  области внутри отрасли.</a:t>
            </a: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Подотрасль права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более крупная группировка норм права, регулирующих однородные общественные отношения, включающая несколько институтов права. </a:t>
            </a:r>
          </a:p>
          <a:p>
            <a:pPr algn="just"/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72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нормы финансового права первоначально подразделяются на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общую и особенную части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Двойная стрелка вверх/вниз 2"/>
          <p:cNvSpPr/>
          <p:nvPr/>
        </p:nvSpPr>
        <p:spPr>
          <a:xfrm rot="5400000">
            <a:off x="3657600" y="180975"/>
            <a:ext cx="1809750" cy="5391150"/>
          </a:xfrm>
          <a:prstGeom prst="up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финансового права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171450" y="3962400"/>
            <a:ext cx="4181475" cy="2609850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нормы, регулирующие общие принципы, правовые формы и методы финансовой деятельности государства, основы финансового контроля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одним вырезанным углом 6"/>
          <p:cNvSpPr/>
          <p:nvPr/>
        </p:nvSpPr>
        <p:spPr>
          <a:xfrm>
            <a:off x="4714875" y="3962400"/>
            <a:ext cx="4181475" cy="2609850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Особенная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подотрасли и институты, регулирующие бюджетные, налоговые, банковские, страховые, расчетные, валютные отношения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571500" y="2647950"/>
            <a:ext cx="1066800" cy="1133475"/>
          </a:xfrm>
          <a:prstGeom prst="curved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7753350" y="2647950"/>
            <a:ext cx="952500" cy="1133475"/>
          </a:xfrm>
          <a:prstGeom prst="curved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20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57549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950" y="339725"/>
            <a:ext cx="88087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Источниками финансового права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законы и иные нормативные акты представительных и исполнительных органов государственной власти, местного самоуправления, а также международные договоры и соглашения.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2170" y="2324299"/>
            <a:ext cx="8411368" cy="3983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РФ, конституциональные акты субъектов Федерации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5906" y="4495803"/>
            <a:ext cx="8343898" cy="15811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Подзаконные нормативные акты: </a:t>
            </a:r>
          </a:p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 Президента РФ, нормативно-правовые акты субъектов Федерации и местного самоуправления;</a:t>
            </a:r>
          </a:p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Постановления правительства;</a:t>
            </a:r>
          </a:p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приказы и инструкции Министерства Финансов, ЦБ РФ.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5903" y="3024197"/>
            <a:ext cx="8411369" cy="4095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Бюджетный и Налоговый кодексы РФ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9641" y="6305551"/>
            <a:ext cx="8377632" cy="36194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договоры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2172" y="3619502"/>
            <a:ext cx="8411366" cy="571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законы, законы субъектов Федерации, решения представительных органов местного самоуправления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769360" y="1885949"/>
            <a:ext cx="1485900" cy="392767"/>
          </a:xfrm>
          <a:prstGeom prst="down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42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6888" y="612844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Финансовые правоотношения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— это урегулирован­ные нормами финансового права общественные отношения, участники которых выступают как носители юридических прав и обязанностей, реализующие содержащиеся в этих нормах предписания по образованию, распределению и исполь­зованию государственных денежных фондов и доходов.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Особенности финансовых правоотношений: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1) Финансовые правоотношения возникают в процессе планового образования, распределения и использования государственных (а также муниципальных) де­нежных фондов и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доходов;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2)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Их объектом являются деньги и/или денежные обязательства;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3)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Одной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из сторон в них всегда выступает государ­ство или его уполномоченный орган, органы местного самоуп­равления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7017" y="6383923"/>
            <a:ext cx="9144793" cy="33530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785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622077"/>
            <a:ext cx="8856984" cy="4737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 финансовом праве существует собственный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институт юридической ответственности - финансовой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что отражает специфику финансового права, обладающего присущими только ему средствами защиты правовых предписаний. </a:t>
            </a:r>
            <a:endParaRPr lang="ru-RU" sz="2400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Финансовая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ответственность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возникает в связи с юридическим фактом финансового правонарушения, реализуется в охранительном финансовом отношении ответственности и выражается в наступлении для субъекта имущественных или организационных </a:t>
            </a:r>
            <a:r>
              <a:rPr lang="ru-RU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правоограничений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 Причем сама финансовая ответственность отражает специфику и метода финансового права, так как, является его структурным элементом.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029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622077"/>
            <a:ext cx="8856984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Финансовое и конституционное право. </a:t>
            </a:r>
            <a:endParaRPr lang="ru-RU" sz="2400" b="1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solidFill>
                <a:srgbClr val="002060"/>
              </a:solidFill>
              <a:effectLst/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Конституционное право - основа, базис для развития и формирования финансового права. Оно посредством своей регулятивной функции принимает участие в закреплении общего правового статуса граждан, формулирует общие обязанности, распространяющиеся на всех и каждого. 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Конституционные основы финансового права заложены в ряде норм, устанавливающих правовое положение субъектов РФ, правовой статус Банка России, характер взаимодействия между субъектами РФ и самой Федерацией. Ряд норм Конституции РФ устанавливает основы бюджетного процесса и специфику принятия законов о бюджете и т.д.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19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3508" y="400746"/>
            <a:ext cx="8856984" cy="590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Административное и финансовое право. </a:t>
            </a:r>
            <a:endParaRPr lang="ru-RU" sz="2200" b="1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2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Предметом 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регулирования административного права выступают отношения, возникающие в связи с осуществлением органами власти предоставленных им властных полномочий по поддержанию нормального функционирования экономической, военной, политической, социально-культурной систем страны, а также по охране общественного порядка и общественной безопасности. Возможно, в регулировании отдельных отношений и может происходить пересечение предмета административного права с предметом финансового права (например, административное право закрепляет структуру финансовых органов), но это свидетельствует только о системности отечественного права. Административное право не регулирует те финансовые отношения, специфика которых диктует необходимость применения финансово-правового метода. </a:t>
            </a:r>
            <a:endParaRPr lang="ru-RU" sz="2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99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3508" y="400746"/>
            <a:ext cx="8856984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Финансовое и уголовное право. </a:t>
            </a:r>
            <a:endParaRPr lang="ru-RU" sz="2200" b="1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2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Связь 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финансового и уголовного права характеризуется тем, что некоторые финансовые отношения охраняются нормами как финансового, так и уголовного права. Например, в предмет уголовно-правовой охраны входит часть финансовых отношений. В ст. 174 и 174.1 УК РФ установлена ответственность  за легализацию (отмывание) средств или иного имущества, приобретенных преступным путем. В ст. 176 УК РФ определена ответственность за незаконное получение государственного целевого кредита и его использование не по назначению. В ст. 177 УК РФ предусмотрена ответственность за злостное уклонение от погашения кредиторской задолженности. </a:t>
            </a:r>
            <a:endParaRPr lang="ru-RU" sz="2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67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28650" y="2301557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br>
              <a:rPr lang="ru-RU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  <a:endParaRPr lang="ru-RU" sz="6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96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60323" y="1905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951" y="365126"/>
            <a:ext cx="8975726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науке финансового законодательства финансы выступают носителями двух составляющих: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9275" y="1885950"/>
            <a:ext cx="3257550" cy="8001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54600" y="1885950"/>
            <a:ext cx="3257550" cy="8001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Материальная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950" y="3238500"/>
            <a:ext cx="4464050" cy="3048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экономические отношения, складывающиеся в сфере аккумулирования, распределения и использования фонда денежных средств, обеспечивающего государство ресурсами в целях решения публичных задач и выполнения функций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65686" y="3238500"/>
            <a:ext cx="3978277" cy="25717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централизованный фонд денежных средств, аккумулированных государством в целях решения  публичных задач и выполнения функций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178050" y="2686050"/>
            <a:ext cx="0" cy="55245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683375" y="2686050"/>
            <a:ext cx="0" cy="55245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63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60323" y="-19051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1824" y="764704"/>
            <a:ext cx="828092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800" b="1" u="sng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Финансы </a:t>
            </a:r>
            <a:r>
              <a:rPr lang="ru-RU" sz="2800" b="1" u="sng" dirty="0">
                <a:solidFill>
                  <a:srgbClr val="002060"/>
                </a:solidFill>
                <a:latin typeface="Times New Roman"/>
                <a:ea typeface="Times New Roman"/>
              </a:rPr>
              <a:t>как совокупность денежных средств предприятий и государства делится на</a:t>
            </a:r>
            <a:r>
              <a:rPr lang="ru-RU" sz="2800" b="1" u="sng" dirty="0" smtClean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b="1" u="sng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b="1" u="sng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b="1" u="sng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b="1" u="sng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691680" y="1922857"/>
            <a:ext cx="151216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652120" y="1870242"/>
            <a:ext cx="151216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7014" y="2755364"/>
            <a:ext cx="4070598" cy="3003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Централизованные денежные средства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те средства, которые поступают в непосредственное распоряжение государства. К ним относят –  бюджетные средства и средства внебюджетных фондов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11677" y="2498921"/>
            <a:ext cx="4341351" cy="37331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002060"/>
                </a:solidFill>
                <a:latin typeface="Times New Roman"/>
                <a:ea typeface="Times New Roman"/>
              </a:rPr>
              <a:t>Децентрализованные денежные средства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</a:rPr>
              <a:t> – это средства организаций любой формы собственности и физических лиц. К ним относят: денежные средства унитарных предприятий, казенных заводов, а также собственные денежные средства бюджетных учреждений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1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140577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7266" y="123032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23032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-60323" y="339725"/>
            <a:ext cx="9144000" cy="2254819"/>
            <a:chOff x="-204953" y="488733"/>
            <a:chExt cx="9144000" cy="2221809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9" name="Прямоугольник 8"/>
            <p:cNvSpPr/>
            <p:nvPr/>
          </p:nvSpPr>
          <p:spPr>
            <a:xfrm rot="5400000">
              <a:off x="4391904" y="-1331797"/>
              <a:ext cx="696637" cy="4337698"/>
            </a:xfrm>
            <a:prstGeom prst="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ru-RU" sz="2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Функции финансов</a:t>
              </a:r>
              <a:endPara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094483" y="1979283"/>
              <a:ext cx="1844564" cy="714636"/>
            </a:xfrm>
            <a:prstGeom prst="round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Контрольная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97670" y="1979283"/>
              <a:ext cx="1911400" cy="714636"/>
            </a:xfrm>
            <a:prstGeom prst="round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Регулирующая 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219599" y="2011781"/>
              <a:ext cx="2456584" cy="698761"/>
            </a:xfrm>
            <a:prstGeom prst="round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spcAft>
                  <a:spcPts val="0"/>
                </a:spcAft>
                <a:tabLst>
                  <a:tab pos="457200" algn="l"/>
                </a:tabLst>
              </a:pPr>
              <a:endPara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  <a:p>
              <a:pPr lvl="0" algn="ctr">
                <a:spcAft>
                  <a:spcPts val="0"/>
                </a:spcAft>
                <a:tabLst>
                  <a:tab pos="457200" algn="l"/>
                </a:tabLst>
              </a:pPr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Распределительная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-204953" y="2011032"/>
              <a:ext cx="2289173" cy="682887"/>
            </a:xfrm>
            <a:prstGeom prst="round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Аккумулирующая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985044" y="1592317"/>
              <a:ext cx="6969959" cy="0"/>
            </a:xfrm>
            <a:prstGeom prst="line">
              <a:avLst/>
            </a:prstGeom>
            <a:grpFill/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4811558" y="1185369"/>
              <a:ext cx="0" cy="406948"/>
            </a:xfrm>
            <a:prstGeom prst="line">
              <a:avLst/>
            </a:prstGeom>
            <a:grpFill/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Стрелка вниз 15"/>
            <p:cNvSpPr/>
            <p:nvPr/>
          </p:nvSpPr>
          <p:spPr>
            <a:xfrm>
              <a:off x="576167" y="1630707"/>
              <a:ext cx="583325" cy="386966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323224" y="1585363"/>
              <a:ext cx="583325" cy="386966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5499151" y="1585362"/>
              <a:ext cx="583325" cy="409795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Стрелка вниз 18"/>
            <p:cNvSpPr/>
            <p:nvPr/>
          </p:nvSpPr>
          <p:spPr>
            <a:xfrm>
              <a:off x="7663341" y="1592317"/>
              <a:ext cx="583325" cy="386966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2228852" y="3043237"/>
            <a:ext cx="2591961" cy="348139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выражается через процесс использования ранее мобилизованных денежных средств для удовлетворения соответствующих целевых потребностей хозяйственной системы в финансовых ресурсах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-203929" y="3043238"/>
            <a:ext cx="2432780" cy="348139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выражается через процесс образования (накопления, мобилизации) денежных средств, необходимых для функционирования любой хозяйственной системы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053700" y="3043237"/>
            <a:ext cx="2123717" cy="348139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+mj-cs"/>
              </a:rPr>
              <a:t>выражается через финансовый контроль за количественными </a:t>
            </a:r>
            <a:r>
              <a:rPr lang="ru-RU" dirty="0" smtClean="0">
                <a:solidFill>
                  <a:srgbClr val="002060"/>
                </a:solidFill>
                <a:latin typeface="Times New Roman"/>
                <a:ea typeface="Times New Roman"/>
                <a:cs typeface="+mj-cs"/>
              </a:rPr>
              <a:t>качественными 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+mj-cs"/>
              </a:rPr>
              <a:t>параметрами процессов как мобилизации, так и использования финансовых ресурсов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820813" y="3043237"/>
            <a:ext cx="2232890" cy="348139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выражается в том,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процесс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воспроизводства управляется и регулируется государством посредством финансовых инструментов – налогов, льгот, субсидий, государственных кредитов и т.п.</a:t>
            </a:r>
          </a:p>
        </p:txBody>
      </p:sp>
      <p:cxnSp>
        <p:nvCxnSpPr>
          <p:cNvPr id="25" name="Прямая со стрелкой 24"/>
          <p:cNvCxnSpPr>
            <a:stCxn id="13" idx="2"/>
          </p:cNvCxnSpPr>
          <p:nvPr/>
        </p:nvCxnSpPr>
        <p:spPr>
          <a:xfrm flipH="1">
            <a:off x="1084263" y="2577674"/>
            <a:ext cx="1" cy="4655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2" idx="2"/>
          </p:cNvCxnSpPr>
          <p:nvPr/>
        </p:nvCxnSpPr>
        <p:spPr>
          <a:xfrm>
            <a:off x="3592521" y="2594544"/>
            <a:ext cx="0" cy="44869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1" idx="2"/>
          </p:cNvCxnSpPr>
          <p:nvPr/>
        </p:nvCxnSpPr>
        <p:spPr>
          <a:xfrm>
            <a:off x="6098000" y="2577674"/>
            <a:ext cx="0" cy="4655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0" idx="2"/>
          </p:cNvCxnSpPr>
          <p:nvPr/>
        </p:nvCxnSpPr>
        <p:spPr>
          <a:xfrm>
            <a:off x="8161395" y="2577674"/>
            <a:ext cx="0" cy="4655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221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60324" y="0"/>
            <a:ext cx="9204323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0" y="704850"/>
            <a:ext cx="8982077" cy="5162550"/>
            <a:chOff x="0" y="704850"/>
            <a:chExt cx="8982077" cy="4724400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6350" y="704850"/>
              <a:ext cx="8975727" cy="137160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Финансовая система РФ </a:t>
              </a:r>
              <a:r>
                <a:rPr lang="ru-RU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</a:p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совокупность институтов, содействующих государству в аккумулировании, распределении и использовании необходимых ресурсов в целях решения публичных задач и выполнения функций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2628900"/>
              <a:ext cx="2647950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Бюджетная система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098802" y="2628900"/>
              <a:ext cx="2609850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Финансы хозяйствующих субъектов 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208713" y="2628900"/>
              <a:ext cx="2665414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Государственное и банковское кредитование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323975" y="4248150"/>
              <a:ext cx="2952752" cy="11811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Государственные внебюджетные фонды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968876" y="4248150"/>
              <a:ext cx="2952752" cy="11811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Добровольное  и обязательное  страхование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2857501" y="2076450"/>
              <a:ext cx="0" cy="21717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6038850" y="2076450"/>
              <a:ext cx="0" cy="21717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222376" y="2076450"/>
              <a:ext cx="0" cy="55245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>
              <a:stCxn id="3" idx="2"/>
            </p:cNvCxnSpPr>
            <p:nvPr/>
          </p:nvCxnSpPr>
          <p:spPr>
            <a:xfrm>
              <a:off x="4494214" y="2076450"/>
              <a:ext cx="0" cy="55245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>
              <a:endCxn id="10" idx="0"/>
            </p:cNvCxnSpPr>
            <p:nvPr/>
          </p:nvCxnSpPr>
          <p:spPr>
            <a:xfrm>
              <a:off x="7541420" y="2076450"/>
              <a:ext cx="0" cy="55245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490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2"/>
            <a:ext cx="9144000" cy="6858000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1950" y="644486"/>
            <a:ext cx="8401050" cy="50783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право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совокупность юридических норм, регулирующих общественные отношения, которые возникают в процессе образования, распределения и использования денежных фондов (финансовых ресурсов) государства и органов местного самоуправления, необходимых для реализации их задач.</a:t>
            </a:r>
          </a:p>
        </p:txBody>
      </p: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60324" y="0"/>
            <a:ext cx="9204323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8981768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право можно рассматривать в трех аспектах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6213" algn="just">
              <a:buAutoNum type="arabicParenR"/>
            </a:pPr>
            <a:r>
              <a:rPr lang="ru-RU" sz="2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 </a:t>
            </a:r>
            <a:r>
              <a:rPr lang="ru-RU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отрасль права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совокупность юридических норм, регулирующих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отношения, складывающиеся в сфере финансовой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и муниципальных образований в связи с мобилизацией, распределением и использованием денежных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средств;</a:t>
            </a:r>
          </a:p>
          <a:p>
            <a:pPr marL="176213" algn="just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науку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совокупность концепций, идей, теорий, изучающих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осуществления финансовой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и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 на совершенствование современного законодательства;</a:t>
            </a:r>
          </a:p>
          <a:p>
            <a:pPr marL="176213" algn="just"/>
            <a:endParaRPr lang="ru-RU" sz="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учебную дисциплину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совокупность знаний, составляющих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программы образовательных учреждений, необходимых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бакалавров в области юриспруденции.</a:t>
            </a:r>
          </a:p>
          <a:p>
            <a:pPr marL="176213" algn="just"/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 все отрасли права финансовое право имеет свой предмет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правового регулирования. Предмет финансового права составляют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отношения, возникающие в процессе деятельности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муниципальных образований по планомерному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образованию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(формированию), распределению и использованию денежных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фондов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реализации своих целей и задач.</a:t>
            </a:r>
          </a:p>
        </p:txBody>
      </p:sp>
    </p:spTree>
    <p:extLst>
      <p:ext uri="{BB962C8B-B14F-4D97-AF65-F5344CB8AC3E}">
        <p14:creationId xmlns:p14="http://schemas.microsoft.com/office/powerpoint/2010/main" val="1025114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  <a:extLst/>
        </p:spPr>
      </p:pic>
      <p:sp>
        <p:nvSpPr>
          <p:cNvPr id="4" name="Прямоугольник 3"/>
          <p:cNvSpPr/>
          <p:nvPr/>
        </p:nvSpPr>
        <p:spPr>
          <a:xfrm>
            <a:off x="2514600" y="609600"/>
            <a:ext cx="4114800" cy="5524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финансового  права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924050" y="1390650"/>
            <a:ext cx="5067300" cy="2038350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отношения по осуществлению деятельности в сфере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3381375"/>
            <a:ext cx="3009900" cy="4762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аккумулирования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19425" y="4229100"/>
            <a:ext cx="3105150" cy="5524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распределения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86400" y="3429000"/>
            <a:ext cx="3009900" cy="4762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33475" y="5219700"/>
            <a:ext cx="6877050" cy="8572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ондов денежных средств в целях финансирования задач и функций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>
            <a:endCxn id="5" idx="0"/>
          </p:cNvCxnSpPr>
          <p:nvPr/>
        </p:nvCxnSpPr>
        <p:spPr>
          <a:xfrm>
            <a:off x="4457700" y="1162050"/>
            <a:ext cx="0" cy="22860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1524000" y="2876550"/>
            <a:ext cx="1371600" cy="504825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000750" y="2876550"/>
            <a:ext cx="1257300" cy="504825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457700" y="3429000"/>
            <a:ext cx="0" cy="80010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524000" y="3829050"/>
            <a:ext cx="990600" cy="139065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6629400" y="3905250"/>
            <a:ext cx="876300" cy="131445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495800" y="4791075"/>
            <a:ext cx="0" cy="43815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3791</TotalTime>
  <Words>1033</Words>
  <Application>Microsoft Office PowerPoint</Application>
  <PresentationFormat>Экран (4:3)</PresentationFormat>
  <Paragraphs>124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28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TimesNewRomanPS-BoldMT</vt:lpstr>
      <vt:lpstr>Trebuchet MS</vt:lpstr>
      <vt:lpstr>2_Тема Office</vt:lpstr>
      <vt:lpstr>Тема Office</vt:lpstr>
      <vt:lpstr>1_Тема Office</vt:lpstr>
      <vt:lpstr>Презентация PowerPoint</vt:lpstr>
      <vt:lpstr>Презентация PowerPoint</vt:lpstr>
      <vt:lpstr>В современной науке финансового законодательства финансы выступают носителями двух составляющих: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Принципы финансового права Приоритет в области финансовой деятельности государства представительных органов перед исполнительными, так как в соответствии с действующим бюджетным законодательством и нормами Конституции РФ исполнительные органы вносят на рассмотрение и утверждение в представительный орган власти проект федерального бюджета, а затем обеспечивают его исполнение. Федерализм — компетенция Российской Федерации и субъектов РФ в области финансов четко разграничена. Согласно Конституции РФ, Россия, будучи федерацией имеет три уровня органов власти, соответственно на каждом уровне принимается свой бюджет, взимаются свои налоги, обеспечивающие его доходами.    </vt:lpstr>
      <vt:lpstr>  Принцип единства финансовой политики и денежной сис­темы, являющийся необходимым условием гарантированного Конституцией РФ единства экономического пространства в Российской Федерации, свободного перемещения финансовых средств. Единство финансовой политики требует еди­ной денежной системы в стране (единая валюта, единый центр эмиссии и т.п.).   Принцип равноправия субъектов РФ в области финансовой деятельности определяется Конституцией РФ, распростра­няющей федеральное финансовое законодательство на каждый из субъектов РФ в равной мере. Вне пределов ведения Россий­ской Федерации и совместного ведения каждый из субъектов РФ осуществляет собственное правовое регулирование финансовых отношений и самостоятельную финансовую деятель­ность, утверждает бюджет, устанавливает налоги и т.д.    </vt:lpstr>
      <vt:lpstr>  Принцип самостоятельности финансовой деятельности органов местного самоуправления гарантирован Конституцией РФ. Эти органы руководствуются в своей деятельности законодательством РФ и соответствующего субъекта РФ. Они самостоятельно утверждают и исполняют местный бюджет и используют внебюджетные целевые фонды, устанавливают местные налоги и сборы в соответствии с федеральным законодательством и законодательством субъекта РФ. Принцип социальной направленности финансовой деятельности в РФ вытекает из положения Конституции РФ, характеризующего Российскую Федерацию как социальное государство, политика которого направлена на создание условий, обеспечивающих достойную жизнь и свободное развитие человека. Это положение Конституции РФ должно учитываться при формировании и исполнении бюджетов всех уровней, внебюджетных государственных и муниципальных денежных фондов, в финансово-правовых нормах, регулирующих эти процессы, в финансовой политике государства.</vt:lpstr>
      <vt:lpstr>   Принцип разделения законодательной (представительной) и исполнительной властей. На нем основано распределение функций в области финансовой деятельности. Конституция РФ, исходя из этого принципа, определяет полномочия законодательных (представительных) и исполнительных органов власти. Так, Государственная Дума РФ принимает федеральные законы, в частности, законы по вопросам федерального бюджета, федеральных налогов и сборов, финансового, валютного, кредитного регулирования, денежной эмиссии. К полномочиям Правительства РФ относятся разработка и представление Государственной Думе проекта федерального бюджета и обеспечение его исполнения, проведение единой финансовой, кредитной и денежной политики. Аналогично распределяются функции на других уровнях органов законодательной (представительной) и исполнительной властей.   Принцип участия граждан Российской Федерации в финансовой деятельности государства и органов местного самоуправления вытекает из положения Конституции РФ о праве граждан участвовать в управлении делами государства как непосредственно, так и через своих представителей. Это конституционное положение имеет прямое отношение к финансовой деятельности как составной части управления делами государства.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Все нормы финансового права первоначально подразделяются на общую и особенную части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ASUS</cp:lastModifiedBy>
  <cp:revision>99</cp:revision>
  <cp:lastPrinted>2021-09-13T18:13:05Z</cp:lastPrinted>
  <dcterms:created xsi:type="dcterms:W3CDTF">2020-01-29T14:25:47Z</dcterms:created>
  <dcterms:modified xsi:type="dcterms:W3CDTF">2023-02-02T05:24:12Z</dcterms:modified>
</cp:coreProperties>
</file>